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295" r:id="rId6"/>
    <p:sldId id="296" r:id="rId7"/>
    <p:sldId id="297" r:id="rId8"/>
    <p:sldId id="301" r:id="rId9"/>
    <p:sldId id="308" r:id="rId10"/>
    <p:sldId id="309" r:id="rId11"/>
    <p:sldId id="310" r:id="rId12"/>
    <p:sldId id="300" r:id="rId13"/>
    <p:sldId id="306" r:id="rId14"/>
    <p:sldId id="311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8" autoAdjust="0"/>
    <p:restoredTop sz="94639" autoAdjust="0"/>
  </p:normalViewPr>
  <p:slideViewPr>
    <p:cSldViewPr snapToGrid="0">
      <p:cViewPr varScale="1">
        <p:scale>
          <a:sx n="93" d="100"/>
          <a:sy n="93" d="100"/>
        </p:scale>
        <p:origin x="-5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19/10/2025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=""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19/10/2025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=""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645" y="758951"/>
            <a:ext cx="6163475" cy="3582703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304297"/>
                </a:solidFill>
              </a:rPr>
              <a:t>GESTIONE INFERMIERISTICA DEL PAZIENTE AFFETTO DA OBESITA’: linee guida e best </a:t>
            </a:r>
            <a:r>
              <a:rPr lang="it-IT" sz="4800" dirty="0" err="1" smtClean="0">
                <a:solidFill>
                  <a:srgbClr val="304297"/>
                </a:solidFill>
              </a:rPr>
              <a:t>practice</a:t>
            </a:r>
            <a:endParaRPr lang="it-IT" sz="48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407" y="4551060"/>
            <a:ext cx="3706461" cy="1584494"/>
          </a:xfrm>
        </p:spPr>
        <p:txBody>
          <a:bodyPr>
            <a:normAutofit fontScale="55000" lnSpcReduction="20000"/>
          </a:bodyPr>
          <a:lstStyle/>
          <a:p>
            <a:r>
              <a:rPr lang="it-IT" sz="3800" b="1" dirty="0" smtClean="0">
                <a:solidFill>
                  <a:srgbClr val="E79130"/>
                </a:solidFill>
              </a:rPr>
              <a:t>ANGELA SACCO</a:t>
            </a:r>
            <a:endParaRPr lang="it-IT" sz="3800" b="1" dirty="0">
              <a:solidFill>
                <a:srgbClr val="E79130"/>
              </a:solidFill>
            </a:endParaRPr>
          </a:p>
          <a:p>
            <a:r>
              <a:rPr lang="it-IT" sz="2800" b="1" dirty="0" smtClean="0">
                <a:solidFill>
                  <a:srgbClr val="E79130"/>
                </a:solidFill>
              </a:rPr>
              <a:t>INFERMIERA CASE MANAGER ,  </a:t>
            </a:r>
          </a:p>
          <a:p>
            <a:r>
              <a:rPr lang="it-IT" sz="2800" b="1" dirty="0" smtClean="0">
                <a:solidFill>
                  <a:srgbClr val="E79130"/>
                </a:solidFill>
              </a:rPr>
              <a:t>TEAM CHIRURGIA BARIATRICA </a:t>
            </a:r>
          </a:p>
          <a:p>
            <a:r>
              <a:rPr lang="it-IT" sz="2800" b="1" dirty="0" smtClean="0">
                <a:solidFill>
                  <a:srgbClr val="E79130"/>
                </a:solidFill>
              </a:rPr>
              <a:t>RIMINI</a:t>
            </a:r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8960" y="634621"/>
            <a:ext cx="68580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dirty="0" smtClean="0"/>
              <a:t>La gestione infermieristica del paziente obeso richiede un </a:t>
            </a:r>
            <a:r>
              <a:rPr lang="it-IT" sz="2300" b="1" dirty="0" smtClean="0">
                <a:solidFill>
                  <a:srgbClr val="FF0000"/>
                </a:solidFill>
              </a:rPr>
              <a:t>approccio multidimensionale</a:t>
            </a:r>
            <a:r>
              <a:rPr lang="it-IT" sz="2300" b="1" dirty="0" smtClean="0"/>
              <a:t>: </a:t>
            </a:r>
          </a:p>
          <a:p>
            <a:pPr algn="ctr"/>
            <a:r>
              <a:rPr lang="it-IT" sz="2300" b="1" dirty="0" smtClean="0"/>
              <a:t>valutazione clinica accurata, sicurezza e confort, prevenzione delle complicanze,</a:t>
            </a:r>
          </a:p>
          <a:p>
            <a:pPr algn="ctr"/>
            <a:r>
              <a:rPr lang="it-IT" sz="2300" b="1" dirty="0" smtClean="0"/>
              <a:t>ma anche </a:t>
            </a:r>
            <a:r>
              <a:rPr lang="it-IT" sz="2300" b="1" dirty="0" smtClean="0">
                <a:solidFill>
                  <a:srgbClr val="FF0000"/>
                </a:solidFill>
              </a:rPr>
              <a:t>rispetto della dignità </a:t>
            </a:r>
            <a:r>
              <a:rPr lang="it-IT" sz="2300" b="1" dirty="0" smtClean="0"/>
              <a:t>e coinvolgimento attivo della persona.</a:t>
            </a:r>
          </a:p>
          <a:p>
            <a:pPr algn="ctr"/>
            <a:r>
              <a:rPr lang="it-IT" sz="2300" b="1" dirty="0" smtClean="0"/>
              <a:t>L’infermiere che assiste il paziente </a:t>
            </a:r>
            <a:r>
              <a:rPr lang="it-IT" sz="2300" b="1" dirty="0" err="1" smtClean="0"/>
              <a:t>bariatrico</a:t>
            </a:r>
            <a:r>
              <a:rPr lang="it-IT" sz="2300" b="1" dirty="0" smtClean="0"/>
              <a:t> deve </a:t>
            </a:r>
            <a:r>
              <a:rPr lang="it-IT" sz="2300" b="1" dirty="0" smtClean="0">
                <a:solidFill>
                  <a:srgbClr val="FF0000"/>
                </a:solidFill>
              </a:rPr>
              <a:t>combinare</a:t>
            </a:r>
            <a:r>
              <a:rPr lang="it-IT" sz="2300" b="1" dirty="0" smtClean="0"/>
              <a:t> competenze tecniche, comunicative ed organizzative, lavorando all’interno di un </a:t>
            </a:r>
            <a:r>
              <a:rPr lang="it-IT" sz="2300" b="1" dirty="0" smtClean="0">
                <a:solidFill>
                  <a:srgbClr val="FF0000"/>
                </a:solidFill>
              </a:rPr>
              <a:t>team multidisciplinare</a:t>
            </a:r>
            <a:r>
              <a:rPr lang="it-IT" sz="2300" b="1" dirty="0" smtClean="0"/>
              <a:t>. </a:t>
            </a:r>
          </a:p>
          <a:p>
            <a:pPr algn="ctr"/>
            <a:r>
              <a:rPr lang="it-IT" sz="2300" b="1" dirty="0" smtClean="0"/>
              <a:t>L’</a:t>
            </a:r>
            <a:r>
              <a:rPr lang="it-IT" sz="2300" b="1" dirty="0" smtClean="0">
                <a:solidFill>
                  <a:srgbClr val="FF0000"/>
                </a:solidFill>
              </a:rPr>
              <a:t>obiettivo</a:t>
            </a:r>
            <a:r>
              <a:rPr lang="it-IT" sz="2300" b="1" dirty="0" smtClean="0"/>
              <a:t> non è solo gestire il rischio clinico</a:t>
            </a:r>
            <a:r>
              <a:rPr lang="it-IT" sz="2300" b="1" dirty="0" smtClean="0"/>
              <a:t>, ma </a:t>
            </a:r>
            <a:r>
              <a:rPr lang="it-IT" sz="2300" b="1" dirty="0" smtClean="0"/>
              <a:t>favorire autonomia, dignità e sicurezza del paziente durante tutto il percorso assistenziale, riconoscendo in esso </a:t>
            </a:r>
            <a:r>
              <a:rPr lang="it-IT" sz="2300" b="1" dirty="0" smtClean="0">
                <a:solidFill>
                  <a:srgbClr val="FF0000"/>
                </a:solidFill>
              </a:rPr>
              <a:t>unicità e complessità</a:t>
            </a:r>
            <a:r>
              <a:rPr lang="it-IT" sz="2300" b="1" dirty="0" smtClean="0"/>
              <a:t>.</a:t>
            </a:r>
          </a:p>
          <a:p>
            <a:endParaRPr lang="it-IT" sz="3200" b="1" dirty="0" smtClean="0"/>
          </a:p>
          <a:p>
            <a:endParaRPr lang="it-IT" b="1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pic>
        <p:nvPicPr>
          <p:cNvPr id="3" name="Immagine 2" descr="superer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4337" y="1508075"/>
            <a:ext cx="4167119" cy="31253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0" y="286603"/>
            <a:ext cx="8372900" cy="1453487"/>
          </a:xfrm>
        </p:spPr>
        <p:txBody>
          <a:bodyPr>
            <a:normAutofit fontScale="90000"/>
          </a:bodyPr>
          <a:lstStyle/>
          <a:p>
            <a:r>
              <a:rPr lang="it-IT" sz="4400" dirty="0" smtClean="0">
                <a:solidFill>
                  <a:schemeClr val="tx2"/>
                </a:solidFill>
              </a:rPr>
              <a:t>Principali linee guida / documenti utili</a:t>
            </a:r>
            <a:br>
              <a:rPr lang="it-IT" sz="4400" dirty="0" smtClean="0">
                <a:solidFill>
                  <a:schemeClr val="tx2"/>
                </a:solidFill>
              </a:rPr>
            </a:br>
            <a:endParaRPr lang="it-IT" sz="4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50275" y="1132764"/>
            <a:ext cx="85503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r>
              <a:rPr lang="it-IT" sz="1600" dirty="0" smtClean="0"/>
              <a:t>- Linee guida della </a:t>
            </a:r>
            <a:r>
              <a:rPr lang="it-IT" sz="1600" dirty="0" err="1" smtClean="0"/>
              <a:t>Sicob</a:t>
            </a:r>
            <a:r>
              <a:rPr lang="it-IT" sz="1600" dirty="0" smtClean="0"/>
              <a:t> società italiana di chirurgia dell’obesità e delle malattie metaboliche La terapia chirurgica dell’obesità e delle complicanze associate. </a:t>
            </a:r>
            <a:r>
              <a:rPr lang="it-IT" sz="1600" dirty="0" err="1" smtClean="0"/>
              <a:t>Sicob</a:t>
            </a:r>
            <a:endParaRPr lang="it-IT" sz="1600" dirty="0" smtClean="0"/>
          </a:p>
          <a:p>
            <a:r>
              <a:rPr lang="it-IT" sz="1600" dirty="0" smtClean="0"/>
              <a:t>- Nuova Linea Guida ISS-SIO (Istituto Superiore di Sanità / Società Italiana dell’Obesità) per diagnosi e terapia dell’obesità negli adulti. </a:t>
            </a:r>
          </a:p>
          <a:p>
            <a:r>
              <a:rPr lang="it-IT" sz="1600" dirty="0" smtClean="0"/>
              <a:t>- Linee guida ministeriali per la prevenzione e contrasto del sovrappeso e dell’obesità Ministero della Salute</a:t>
            </a:r>
          </a:p>
          <a:p>
            <a:r>
              <a:rPr lang="it-IT" sz="1600" dirty="0" smtClean="0"/>
              <a:t>- Linee guida italiane per sovrappeso, obesità e </a:t>
            </a:r>
            <a:r>
              <a:rPr lang="it-IT" sz="1600" dirty="0" err="1" smtClean="0"/>
              <a:t>comorbidità</a:t>
            </a:r>
            <a:r>
              <a:rPr lang="it-IT" sz="1600" dirty="0" smtClean="0"/>
              <a:t> metaboliche resistenti al trattamento comportamentale (SIO / ISS)</a:t>
            </a:r>
          </a:p>
          <a:p>
            <a:r>
              <a:rPr lang="it-IT" sz="1600" dirty="0" smtClean="0"/>
              <a:t>- Linee guida riabilitative </a:t>
            </a:r>
            <a:r>
              <a:rPr lang="it-IT" sz="1600" dirty="0" err="1" smtClean="0"/>
              <a:t>Auxologico</a:t>
            </a:r>
            <a:endParaRPr lang="it-IT" sz="1600" dirty="0" smtClean="0"/>
          </a:p>
          <a:p>
            <a:r>
              <a:rPr lang="it-IT" sz="1600" dirty="0" smtClean="0"/>
              <a:t>- OMS – World </a:t>
            </a:r>
            <a:r>
              <a:rPr lang="it-IT" sz="1600" dirty="0" err="1" smtClean="0"/>
              <a:t>Health</a:t>
            </a:r>
            <a:r>
              <a:rPr lang="it-IT" sz="1600" dirty="0" smtClean="0"/>
              <a:t> </a:t>
            </a:r>
            <a:r>
              <a:rPr lang="it-IT" sz="1600" dirty="0" err="1" smtClean="0"/>
              <a:t>Organization</a:t>
            </a:r>
            <a:r>
              <a:rPr lang="it-IT" sz="1600" dirty="0" smtClean="0"/>
              <a:t>: </a:t>
            </a:r>
            <a:r>
              <a:rPr lang="it-IT" sz="1600" dirty="0" err="1" smtClean="0"/>
              <a:t>Obesity</a:t>
            </a:r>
            <a:r>
              <a:rPr lang="it-IT" sz="1600" dirty="0" smtClean="0"/>
              <a:t> </a:t>
            </a:r>
            <a:r>
              <a:rPr lang="it-IT" sz="1600" dirty="0" err="1" smtClean="0"/>
              <a:t>Guidelines</a:t>
            </a:r>
            <a:endParaRPr lang="it-IT" sz="1600" dirty="0" smtClean="0"/>
          </a:p>
          <a:p>
            <a:r>
              <a:rPr lang="it-IT" sz="1600" dirty="0" smtClean="0"/>
              <a:t>- EASO – Key </a:t>
            </a:r>
            <a:r>
              <a:rPr lang="it-IT" sz="1600" dirty="0" err="1" smtClean="0"/>
              <a:t>Obesity</a:t>
            </a:r>
            <a:r>
              <a:rPr lang="it-IT" sz="1600" dirty="0" smtClean="0"/>
              <a:t> Management </a:t>
            </a:r>
            <a:r>
              <a:rPr lang="it-IT" sz="1600" dirty="0" err="1" smtClean="0"/>
              <a:t>Principles</a:t>
            </a:r>
            <a:r>
              <a:rPr lang="it-IT" sz="1600" dirty="0" smtClean="0"/>
              <a:t>, </a:t>
            </a:r>
            <a:r>
              <a:rPr lang="it-IT" sz="1600" dirty="0" err="1" smtClean="0"/>
              <a:t>Pratical</a:t>
            </a:r>
            <a:r>
              <a:rPr lang="it-IT" sz="1600" dirty="0" smtClean="0"/>
              <a:t> </a:t>
            </a:r>
            <a:r>
              <a:rPr lang="it-IT" sz="1600" dirty="0" err="1" smtClean="0"/>
              <a:t>Recommendations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the </a:t>
            </a:r>
            <a:r>
              <a:rPr lang="it-IT" sz="1600" dirty="0" err="1" smtClean="0"/>
              <a:t>Medical</a:t>
            </a:r>
            <a:r>
              <a:rPr lang="it-IT" sz="1600" dirty="0" smtClean="0"/>
              <a:t> Management </a:t>
            </a:r>
            <a:r>
              <a:rPr lang="it-IT" sz="1600" dirty="0" err="1" smtClean="0"/>
              <a:t>of</a:t>
            </a:r>
            <a:r>
              <a:rPr lang="it-IT" sz="1600" dirty="0" smtClean="0"/>
              <a:t> Post </a:t>
            </a:r>
            <a:r>
              <a:rPr lang="it-IT" sz="1600" dirty="0" err="1" smtClean="0"/>
              <a:t>Bariatric</a:t>
            </a:r>
            <a:r>
              <a:rPr lang="it-IT" sz="1600" dirty="0" smtClean="0"/>
              <a:t> </a:t>
            </a:r>
            <a:r>
              <a:rPr lang="it-IT" sz="1600" dirty="0" err="1" smtClean="0"/>
              <a:t>Surgery</a:t>
            </a:r>
            <a:r>
              <a:rPr lang="it-IT" sz="1600" dirty="0" smtClean="0"/>
              <a:t> </a:t>
            </a:r>
            <a:r>
              <a:rPr lang="it-IT" sz="1600" dirty="0" err="1" smtClean="0"/>
              <a:t>Patients</a:t>
            </a:r>
            <a:endParaRPr lang="it-IT" sz="1600" dirty="0" smtClean="0"/>
          </a:p>
          <a:p>
            <a:r>
              <a:rPr lang="it-IT" sz="1600" dirty="0" smtClean="0"/>
              <a:t>- Ministero della Salute (Italia) – Piano nazionale sulla prevenzione dell’obesità</a:t>
            </a:r>
          </a:p>
          <a:p>
            <a:r>
              <a:rPr lang="it-IT" sz="1600" dirty="0" smtClean="0"/>
              <a:t>- Linee guida infermieristiche per la gestione del paziente obeso – FNOPI</a:t>
            </a:r>
          </a:p>
          <a:p>
            <a:r>
              <a:rPr lang="it-IT" sz="1600" dirty="0" smtClean="0"/>
              <a:t>- NICE </a:t>
            </a:r>
            <a:r>
              <a:rPr lang="it-IT" sz="1600" dirty="0" err="1" smtClean="0"/>
              <a:t>Guidelines</a:t>
            </a:r>
            <a:r>
              <a:rPr lang="it-IT" sz="1600" dirty="0" smtClean="0"/>
              <a:t> (UK) – </a:t>
            </a:r>
            <a:r>
              <a:rPr lang="it-IT" sz="1600" dirty="0" err="1" smtClean="0"/>
              <a:t>Obesity</a:t>
            </a:r>
            <a:r>
              <a:rPr lang="it-IT" sz="1600" dirty="0" smtClean="0"/>
              <a:t> management in </a:t>
            </a:r>
            <a:r>
              <a:rPr lang="it-IT" sz="1600" dirty="0" err="1" smtClean="0"/>
              <a:t>adults</a:t>
            </a:r>
            <a:endParaRPr lang="it-IT" sz="1600" dirty="0" smtClean="0"/>
          </a:p>
          <a:p>
            <a:r>
              <a:rPr lang="it-IT" sz="1600" dirty="0" smtClean="0"/>
              <a:t>- ASMBS </a:t>
            </a:r>
            <a:r>
              <a:rPr lang="it-IT" sz="1600" dirty="0" err="1" smtClean="0"/>
              <a:t>Clinicasl</a:t>
            </a:r>
            <a:r>
              <a:rPr lang="it-IT" sz="1600" dirty="0" smtClean="0"/>
              <a:t> </a:t>
            </a:r>
            <a:r>
              <a:rPr lang="it-IT" sz="1600" dirty="0" err="1" smtClean="0"/>
              <a:t>Practice</a:t>
            </a:r>
            <a:r>
              <a:rPr lang="it-IT" sz="1600" dirty="0" smtClean="0"/>
              <a:t> </a:t>
            </a:r>
            <a:r>
              <a:rPr lang="it-IT" sz="1600" dirty="0" err="1" smtClean="0"/>
              <a:t>Guidelines</a:t>
            </a:r>
            <a:endParaRPr lang="it-IT" sz="1600" dirty="0" smtClean="0"/>
          </a:p>
          <a:p>
            <a:r>
              <a:rPr lang="it-IT" sz="1600" dirty="0" smtClean="0"/>
              <a:t>- AORN </a:t>
            </a:r>
            <a:r>
              <a:rPr lang="it-IT" sz="1600" dirty="0" err="1" smtClean="0"/>
              <a:t>Bariatric</a:t>
            </a:r>
            <a:r>
              <a:rPr lang="it-IT" sz="1600" dirty="0" smtClean="0"/>
              <a:t> </a:t>
            </a:r>
            <a:r>
              <a:rPr lang="it-IT" sz="1600" dirty="0" err="1" smtClean="0"/>
              <a:t>Patient</a:t>
            </a:r>
            <a:r>
              <a:rPr lang="it-IT" sz="1600" dirty="0" smtClean="0"/>
              <a:t> Toolkit</a:t>
            </a:r>
          </a:p>
          <a:p>
            <a:r>
              <a:rPr lang="it-IT" sz="1600" dirty="0" smtClean="0"/>
              <a:t>- ANA Position Statement in </a:t>
            </a:r>
            <a:r>
              <a:rPr lang="it-IT" sz="1600" dirty="0" err="1" smtClean="0"/>
              <a:t>Obesity</a:t>
            </a:r>
            <a:endParaRPr lang="it-IT" sz="1600" dirty="0" smtClean="0"/>
          </a:p>
        </p:txBody>
      </p:sp>
      <p:pic>
        <p:nvPicPr>
          <p:cNvPr id="10" name="Immagine 9" descr="istockphoto-514850196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287" y="1439839"/>
            <a:ext cx="1551514" cy="4189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0455" y="2748295"/>
            <a:ext cx="4985225" cy="3233696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 descr="applau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4751" y="350049"/>
            <a:ext cx="4081960" cy="4186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COMPRENDERE L’OBESITA’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11829" y="1842449"/>
            <a:ext cx="11335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L’obesità è una complessa patologia cronica a eziologia multifattoriale.</a:t>
            </a:r>
          </a:p>
          <a:p>
            <a:pPr marL="342900" indent="-342900"/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Squilibrio tra l’introito calorico, ossia l’assunzione di cibo, e la spesa energetica messa in atto dal metabolismo basale, dall’attività fisica e dalla termoregolazione.</a:t>
            </a:r>
          </a:p>
          <a:p>
            <a:pPr marL="342900" indent="-342900">
              <a:buFont typeface="Arial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Può portare a numerose complicanze cardiovascolari, metaboliche, respiratorie e ortopediche.</a:t>
            </a:r>
          </a:p>
          <a:p>
            <a:pPr marL="342900" indent="-342900">
              <a:buFont typeface="Arial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L’organizzazione mondiale della sanità (OMS) la definisce come ‘’accumulo di grasso anormale o eccessivo che presenta un rischio per la salute’’. </a:t>
            </a:r>
          </a:p>
          <a:p>
            <a:pPr marL="342900" indent="-342900">
              <a:buFont typeface="Arial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Colpisce varie fasce di età e vari gruppi socioeconomici.</a:t>
            </a:r>
          </a:p>
          <a:p>
            <a:pPr marL="342900" indent="-342900"/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Con l'approvazione del </a:t>
            </a:r>
            <a:r>
              <a:rPr lang="it-IT" dirty="0" err="1" smtClean="0"/>
              <a:t>Ddl</a:t>
            </a:r>
            <a:r>
              <a:rPr lang="it-IT" dirty="0" smtClean="0"/>
              <a:t> 1483 ('legge </a:t>
            </a:r>
            <a:r>
              <a:rPr lang="it-IT" dirty="0" err="1" smtClean="0"/>
              <a:t>Pella</a:t>
            </a:r>
            <a:r>
              <a:rPr lang="it-IT" dirty="0" smtClean="0"/>
              <a:t>'), dal primo ottobre l'Italia è il primo Paese al mondo a riconoscere per legge l'obesità come malattia cronica, progressiva e recidivante.</a:t>
            </a:r>
          </a:p>
          <a:p>
            <a:pPr marL="342900" indent="-342900">
              <a:buFont typeface="Arial" pitchFamily="34" charset="0"/>
              <a:buChar char="•"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6379" y="455623"/>
            <a:ext cx="1776780" cy="1603522"/>
          </a:xfrm>
          <a:prstGeom prst="rect">
            <a:avLst/>
          </a:prstGeom>
        </p:spPr>
      </p:pic>
      <p:pic>
        <p:nvPicPr>
          <p:cNvPr id="5" name="Immagine 4" descr="botero-picnic-in-the-mountains20180416093211_cf4d6a0a7cf5cc66f686636178ecd44c20180416093211_55214213a467f3e36b2cdf8b23b6f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0738" y="446728"/>
            <a:ext cx="1970147" cy="1605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0147"/>
            <a:ext cx="10706158" cy="1577514"/>
          </a:xfrm>
        </p:spPr>
        <p:txBody>
          <a:bodyPr>
            <a:normAutofit/>
          </a:bodyPr>
          <a:lstStyle/>
          <a:p>
            <a:r>
              <a:rPr lang="it-IT" dirty="0" smtClean="0"/>
              <a:t>CHI E’ IL PAZIENTE OBESO?</a:t>
            </a:r>
            <a:br>
              <a:rPr lang="it-IT" dirty="0" smtClean="0"/>
            </a:br>
            <a:r>
              <a:rPr lang="it-IT" dirty="0" smtClean="0"/>
              <a:t>Impariamo a conoscerlo</a:t>
            </a:r>
            <a:endParaRPr lang="it-IT" dirty="0"/>
          </a:p>
        </p:txBody>
      </p:sp>
      <p:pic>
        <p:nvPicPr>
          <p:cNvPr id="3" name="Immagine 2" descr="ChatGPT-Image-14-apr-2025-18_16_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3394" y="1890215"/>
            <a:ext cx="4068021" cy="406802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03011" y="2443053"/>
            <a:ext cx="5716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Paziente </a:t>
            </a:r>
            <a:r>
              <a:rPr lang="it-IT" sz="3600" b="1" dirty="0" smtClean="0">
                <a:solidFill>
                  <a:srgbClr val="FF0000"/>
                </a:solidFill>
              </a:rPr>
              <a:t>COMPLESSO</a:t>
            </a:r>
          </a:p>
          <a:p>
            <a:r>
              <a:rPr lang="it-IT" dirty="0" smtClean="0"/>
              <a:t> DIVERSO DA TUTTI GLI ALTRI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STIGMA E PREGIUDIZI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FRAGILE</a:t>
            </a:r>
            <a:r>
              <a:rPr lang="it-IT" sz="3600" dirty="0" smtClean="0"/>
              <a:t> </a:t>
            </a:r>
          </a:p>
          <a:p>
            <a:r>
              <a:rPr lang="it-IT" dirty="0" smtClean="0"/>
              <a:t>STORIA COMPLICATA</a:t>
            </a:r>
          </a:p>
          <a:p>
            <a:r>
              <a:rPr lang="it-IT" dirty="0" smtClean="0"/>
              <a:t>PORTATORE </a:t>
            </a:r>
            <a:r>
              <a:rPr lang="it-IT" dirty="0" err="1" smtClean="0"/>
              <a:t>DI</a:t>
            </a:r>
            <a:r>
              <a:rPr lang="it-IT" dirty="0" smtClean="0"/>
              <a:t> VARIE </a:t>
            </a:r>
            <a:r>
              <a:rPr lang="it-IT" sz="3600" b="1" dirty="0" smtClean="0">
                <a:solidFill>
                  <a:srgbClr val="FF0000"/>
                </a:solidFill>
              </a:rPr>
              <a:t>PATOLOGIE 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</a:t>
            </a:r>
            <a:br>
              <a:rPr lang="it-IT" dirty="0" smtClean="0"/>
            </a:br>
            <a:r>
              <a:rPr lang="it-IT" dirty="0" smtClean="0"/>
              <a:t>DELL’INFERMIERE</a:t>
            </a:r>
            <a:endParaRPr lang="it-IT" dirty="0"/>
          </a:p>
        </p:txBody>
      </p:sp>
      <p:pic>
        <p:nvPicPr>
          <p:cNvPr id="5" name="Immagine 4" descr="Screenshot_20251014_150508_com_android_chrome_ChromeTabbedAc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0458" y="114300"/>
            <a:ext cx="4181614" cy="59073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5789" y="1975383"/>
            <a:ext cx="6938271" cy="410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ART.1 </a:t>
            </a:r>
            <a:r>
              <a:rPr lang="it-IT" dirty="0" smtClean="0"/>
              <a:t>  Riconosce che OGNI PERSONA COSTITUISCE UN VALORE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ART.2 </a:t>
            </a:r>
            <a:r>
              <a:rPr lang="it-IT" dirty="0" smtClean="0"/>
              <a:t>   Le sue azioni si realizzano e si sviluppano nell’ambito della PRATICA CLINICA, DELL’ORGANIZZAZIONE, DELL’EDUCAZIONE E DELLA RICERCA.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ART.3</a:t>
            </a:r>
            <a:r>
              <a:rPr lang="it-IT" dirty="0" smtClean="0"/>
              <a:t>   L’infermiere si PRENDE CURA DELLA </a:t>
            </a:r>
            <a:r>
              <a:rPr lang="it-IT" dirty="0" err="1" smtClean="0"/>
              <a:t>PERSONA…</a:t>
            </a:r>
            <a:endParaRPr lang="it-IT" dirty="0" smtClean="0"/>
          </a:p>
          <a:p>
            <a:r>
              <a:rPr lang="it-IT" dirty="0" err="1" smtClean="0"/>
              <a:t>…FIDUCIA</a:t>
            </a:r>
            <a:r>
              <a:rPr lang="it-IT" dirty="0" smtClean="0"/>
              <a:t> </a:t>
            </a:r>
            <a:r>
              <a:rPr lang="it-IT" dirty="0" err="1" smtClean="0"/>
              <a:t>reciproca…</a:t>
            </a:r>
            <a:endParaRPr lang="it-IT" dirty="0" smtClean="0"/>
          </a:p>
          <a:p>
            <a:r>
              <a:rPr lang="it-IT" dirty="0" err="1" smtClean="0"/>
              <a:t>…contribuendo</a:t>
            </a:r>
            <a:r>
              <a:rPr lang="it-IT" dirty="0" smtClean="0"/>
              <a:t> a RIDURRE LE </a:t>
            </a:r>
            <a:r>
              <a:rPr lang="it-IT" dirty="0" err="1" smtClean="0"/>
              <a:t>DISUGUAGLIANZE…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ART.4</a:t>
            </a:r>
            <a:r>
              <a:rPr lang="it-IT" dirty="0" smtClean="0"/>
              <a:t>    EMPATIA è UNA COMPONENTE FONDAMENTALE</a:t>
            </a:r>
          </a:p>
          <a:p>
            <a:r>
              <a:rPr lang="it-IT" dirty="0" err="1" smtClean="0"/>
              <a:t>…MAI</a:t>
            </a:r>
            <a:r>
              <a:rPr lang="it-IT" dirty="0" smtClean="0"/>
              <a:t> LASCIATE IN </a:t>
            </a:r>
            <a:r>
              <a:rPr lang="it-IT" dirty="0" err="1" smtClean="0"/>
              <a:t>ABBANDONO…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ART.5</a:t>
            </a:r>
            <a:r>
              <a:rPr lang="it-IT" dirty="0" smtClean="0"/>
              <a:t>   Formazione continua in ambito etico, morale e deontologico</a:t>
            </a:r>
          </a:p>
        </p:txBody>
      </p:sp>
      <p:pic>
        <p:nvPicPr>
          <p:cNvPr id="9" name="Immagine 8" descr="un-infermiere-con-la-siringa-cartoon-illustrazione-dmdey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3851" y="355987"/>
            <a:ext cx="1013614" cy="1236953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5919169" y="3336513"/>
            <a:ext cx="1912562" cy="9423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GESTIONE INFERMIERISTICA </a:t>
            </a:r>
            <a:br>
              <a:rPr lang="it-IT" dirty="0" smtClean="0"/>
            </a:br>
            <a:r>
              <a:rPr lang="it-IT" dirty="0" smtClean="0"/>
              <a:t>DEL PAZIENTE OBESO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66274" y="2338939"/>
            <a:ext cx="10385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APPROCCIO MULTIDISCIPLINARE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CENTRATO SUL PAZIENTE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FINALIZZATO AL MIGLIORAMENTO DELLA QUALITA’ DELLA VITA, </a:t>
            </a:r>
          </a:p>
          <a:p>
            <a:r>
              <a:rPr lang="it-IT" sz="2400" dirty="0" smtClean="0"/>
              <a:t>SULLA PREVENZIONE DELLE COMPLICANZE E</a:t>
            </a:r>
          </a:p>
          <a:p>
            <a:r>
              <a:rPr lang="it-IT" sz="2400" dirty="0" smtClean="0"/>
              <a:t>SUL SUPPORTO NEL PERCORSO </a:t>
            </a:r>
            <a:r>
              <a:rPr lang="it-IT" sz="2400" dirty="0" err="1" smtClean="0"/>
              <a:t>DI</a:t>
            </a:r>
            <a:r>
              <a:rPr lang="it-IT" sz="2400" dirty="0" smtClean="0"/>
              <a:t> PERDITA </a:t>
            </a:r>
            <a:r>
              <a:rPr lang="it-IT" sz="2400" dirty="0" err="1" smtClean="0"/>
              <a:t>DI</a:t>
            </a:r>
            <a:r>
              <a:rPr lang="it-IT" sz="2400" dirty="0" smtClean="0"/>
              <a:t> PESO.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641" y="1406873"/>
            <a:ext cx="5095512" cy="28534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383233" cy="1450757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… PRIMA </a:t>
            </a:r>
            <a:r>
              <a:rPr lang="it-IT" dirty="0" err="1" smtClean="0"/>
              <a:t>DI</a:t>
            </a:r>
            <a:r>
              <a:rPr lang="it-IT" dirty="0" smtClean="0"/>
              <a:t> INIZIARE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49448" y="2254590"/>
            <a:ext cx="50745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FORMAZIONE SPECIALISTICA</a:t>
            </a:r>
            <a:endParaRPr lang="it-IT" dirty="0" smtClean="0"/>
          </a:p>
          <a:p>
            <a:r>
              <a:rPr lang="it-IT" dirty="0" smtClean="0"/>
              <a:t>Competenze specifiche, addestramenti mirati e continui aggiornamenti </a:t>
            </a:r>
          </a:p>
          <a:p>
            <a:r>
              <a:rPr lang="it-IT" dirty="0" smtClean="0"/>
              <a:t>Sensibilità alla tipologia di paziente</a:t>
            </a:r>
          </a:p>
          <a:p>
            <a:r>
              <a:rPr lang="it-IT" dirty="0" smtClean="0"/>
              <a:t>Comunicazione non stigmatizzazione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561344" y="3552898"/>
            <a:ext cx="50955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ATTREZZATURE ED AMBIENTI ADEGUATI</a:t>
            </a:r>
            <a:endParaRPr lang="it-IT" dirty="0" smtClean="0"/>
          </a:p>
          <a:p>
            <a:r>
              <a:rPr lang="it-IT" dirty="0" smtClean="0"/>
              <a:t>La struttura deve essere pronta ad accogliere i pazienti: letti </a:t>
            </a:r>
            <a:r>
              <a:rPr lang="it-IT" dirty="0" err="1" smtClean="0"/>
              <a:t>bariatrici</a:t>
            </a:r>
            <a:r>
              <a:rPr lang="it-IT" dirty="0" smtClean="0"/>
              <a:t>,sollevatori meccanici, materassi antidecubito adeguati, spazi che permettono il movimento con sicurezza del paziente e operatori.</a:t>
            </a:r>
          </a:p>
          <a:p>
            <a:endParaRPr lang="it-IT" dirty="0"/>
          </a:p>
        </p:txBody>
      </p:sp>
      <p:pic>
        <p:nvPicPr>
          <p:cNvPr id="5" name="Immagine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40" y="3939326"/>
            <a:ext cx="1814912" cy="1806846"/>
          </a:xfrm>
          <a:prstGeom prst="rect">
            <a:avLst/>
          </a:prstGeom>
        </p:spPr>
      </p:pic>
      <p:pic>
        <p:nvPicPr>
          <p:cNvPr id="6" name="Immagine 5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5931" y="1697534"/>
            <a:ext cx="1814912" cy="18068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475813" cy="11582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gestione infermieristica prevede:</a:t>
            </a:r>
            <a:br>
              <a:rPr lang="it-IT" dirty="0" smtClean="0"/>
            </a:br>
            <a:r>
              <a:rPr lang="it-IT" dirty="0" smtClean="0"/>
              <a:t>BEST PRACTICE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97893" y="1437910"/>
          <a:ext cx="11640447" cy="459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28"/>
                <a:gridCol w="3070746"/>
                <a:gridCol w="4671889"/>
                <a:gridCol w="3461084"/>
              </a:tblGrid>
              <a:tr h="66465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Titolo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Azioni infermieristiche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Obiettivo</a:t>
                      </a:r>
                      <a:endParaRPr lang="it-IT" dirty="0"/>
                    </a:p>
                  </a:txBody>
                  <a:tcPr/>
                </a:tc>
              </a:tr>
              <a:tr h="1417421">
                <a:tc>
                  <a:txBody>
                    <a:bodyPr/>
                    <a:lstStyle/>
                    <a:p>
                      <a:r>
                        <a:rPr lang="it-IT" dirty="0" smtClean="0"/>
                        <a:t>1.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Valutazione iniziale completa del paziente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Anamnesi infermieristica dettagliata e raccolta</a:t>
                      </a:r>
                      <a:r>
                        <a:rPr lang="it-IT" sz="1600" baseline="0" dirty="0" smtClean="0"/>
                        <a:t> dati su: peso altezza,patologie correlate,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Scale di mobilità ed autonomia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Raccogliere dati clinici accurati per pianificare interventi personalizzati.</a:t>
                      </a:r>
                    </a:p>
                    <a:p>
                      <a:r>
                        <a:rPr lang="it-IT" sz="1600" dirty="0" smtClean="0"/>
                        <a:t>Identificare precocemente rischi e </a:t>
                      </a:r>
                      <a:r>
                        <a:rPr lang="it-IT" sz="1600" dirty="0" err="1" smtClean="0"/>
                        <a:t>comorbidità</a:t>
                      </a:r>
                      <a:endParaRPr lang="it-IT" sz="1600" dirty="0"/>
                    </a:p>
                  </a:txBody>
                  <a:tcPr/>
                </a:tc>
              </a:tr>
              <a:tr h="1093440">
                <a:tc>
                  <a:txBody>
                    <a:bodyPr/>
                    <a:lstStyle/>
                    <a:p>
                      <a:r>
                        <a:rPr lang="it-IT" dirty="0" smtClean="0"/>
                        <a:t>2.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Preparazione </a:t>
                      </a:r>
                      <a:r>
                        <a:rPr lang="it-IT" dirty="0" err="1" smtClean="0"/>
                        <a:t>pre</a:t>
                      </a:r>
                      <a:r>
                        <a:rPr lang="it-IT" dirty="0" smtClean="0"/>
                        <a:t> operatoria del paziente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Valutazione delle</a:t>
                      </a:r>
                      <a:r>
                        <a:rPr lang="it-IT" sz="1600" baseline="0" dirty="0" smtClean="0"/>
                        <a:t> aspettative del paziente, educazione e supporto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Una efficiente informazione</a:t>
                      </a:r>
                      <a:r>
                        <a:rPr lang="it-IT" sz="1600" baseline="0" dirty="0" smtClean="0"/>
                        <a:t> e comunicazione con il paziente riduce tasso di insoddisfazione e insuccesso</a:t>
                      </a:r>
                      <a:endParaRPr lang="it-IT" sz="1600" dirty="0"/>
                    </a:p>
                  </a:txBody>
                  <a:tcPr/>
                </a:tc>
              </a:tr>
              <a:tr h="1417421">
                <a:tc>
                  <a:txBody>
                    <a:bodyPr/>
                    <a:lstStyle/>
                    <a:p>
                      <a:r>
                        <a:rPr lang="it-IT" dirty="0" smtClean="0"/>
                        <a:t>3.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Monitoraggio post operatorio e gestione delle complicanze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Protocolli ERAS: Mobilizzazione precoce</a:t>
                      </a:r>
                    </a:p>
                    <a:p>
                      <a:r>
                        <a:rPr lang="it-IT" sz="1600" dirty="0" smtClean="0"/>
                        <a:t>Riduzione del digiuno, gestione del dolore, somministrazione precoce</a:t>
                      </a:r>
                      <a:r>
                        <a:rPr lang="it-IT" sz="1600" baseline="0" dirty="0" smtClean="0"/>
                        <a:t> di liquidi</a:t>
                      </a:r>
                    </a:p>
                    <a:p>
                      <a:r>
                        <a:rPr lang="it-IT" sz="1600" baseline="0" dirty="0" smtClean="0"/>
                        <a:t>Monitoraggio </a:t>
                      </a:r>
                      <a:r>
                        <a:rPr lang="it-IT" sz="1600" baseline="0" dirty="0" err="1" smtClean="0"/>
                        <a:t>pv</a:t>
                      </a:r>
                      <a:r>
                        <a:rPr lang="it-IT" sz="1600" baseline="0" dirty="0" smtClean="0"/>
                        <a:t>, ferite chirurgiche, drenaggi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Garantire recupero sicuro e prevenire eventi avversi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26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28068" y="272225"/>
          <a:ext cx="11670814" cy="571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631"/>
                <a:gridCol w="2914616"/>
                <a:gridCol w="5041384"/>
                <a:gridCol w="3128183"/>
              </a:tblGrid>
              <a:tr h="429955">
                <a:tc>
                  <a:txBody>
                    <a:bodyPr/>
                    <a:lstStyle/>
                    <a:p>
                      <a:r>
                        <a:rPr lang="it-IT" dirty="0" smtClean="0"/>
                        <a:t>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Titolo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Azioni infermieristiche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Obiettivo</a:t>
                      </a:r>
                      <a:endParaRPr lang="it-IT" dirty="0"/>
                    </a:p>
                  </a:txBody>
                  <a:tcPr/>
                </a:tc>
              </a:tr>
              <a:tr h="1678868">
                <a:tc>
                  <a:txBody>
                    <a:bodyPr/>
                    <a:lstStyle/>
                    <a:p>
                      <a:r>
                        <a:rPr lang="it-IT" dirty="0" smtClean="0"/>
                        <a:t>4.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Supporto</a:t>
                      </a:r>
                      <a:r>
                        <a:rPr lang="it-IT" baseline="0" dirty="0" smtClean="0"/>
                        <a:t> psicologico e comunicazione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Collaborazione con psicologi/psicoterapeuti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Educare</a:t>
                      </a:r>
                      <a:r>
                        <a:rPr lang="it-IT" sz="1600" baseline="0" dirty="0" smtClean="0"/>
                        <a:t> il paziente sull’autogestione della propria salute, le aspettative, la gestione di terapie.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Evitare atteggiamenti giudicanti, linguaggio chiaro e rispettoso.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Promuovere fiducia e collaborazione.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Promuovere fiducia e collaborazione. Contrastare stigma e discriminazione</a:t>
                      </a:r>
                      <a:endParaRPr lang="it-IT" sz="1600" dirty="0"/>
                    </a:p>
                  </a:txBody>
                  <a:tcPr/>
                </a:tc>
              </a:tr>
              <a:tr h="1073338">
                <a:tc>
                  <a:txBody>
                    <a:bodyPr/>
                    <a:lstStyle/>
                    <a:p>
                      <a:r>
                        <a:rPr lang="it-IT" dirty="0" smtClean="0"/>
                        <a:t>5.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Gestione nutrizionale</a:t>
                      </a:r>
                    </a:p>
                    <a:p>
                      <a:r>
                        <a:rPr lang="it-IT" dirty="0" smtClean="0"/>
                        <a:t> post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operatoria </a:t>
                      </a:r>
                    </a:p>
                    <a:p>
                      <a:r>
                        <a:rPr lang="it-IT" dirty="0" smtClean="0"/>
                        <a:t>ed educazione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Educare il paziente in aiuto con il nutrizionista riguardo la dieta </a:t>
                      </a:r>
                      <a:r>
                        <a:rPr lang="it-IT" sz="1600" dirty="0" err="1" smtClean="0"/>
                        <a:t>post.op</a:t>
                      </a:r>
                      <a:r>
                        <a:rPr lang="it-IT" sz="1600" dirty="0" smtClean="0"/>
                        <a:t>,</a:t>
                      </a:r>
                      <a:r>
                        <a:rPr lang="it-IT" sz="16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/>
                        <a:t>l’assunzione di integratori spiegandone l’importanza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Educare il paziente</a:t>
                      </a:r>
                      <a:r>
                        <a:rPr lang="it-IT" sz="1600" baseline="0" dirty="0" smtClean="0"/>
                        <a:t> cercando di stimolare l’autogestione di dieta e trattamento farmacologico</a:t>
                      </a:r>
                      <a:endParaRPr lang="it-IT" sz="1600" dirty="0"/>
                    </a:p>
                  </a:txBody>
                  <a:tcPr/>
                </a:tc>
              </a:tr>
              <a:tr h="1223582">
                <a:tc>
                  <a:txBody>
                    <a:bodyPr/>
                    <a:lstStyle/>
                    <a:p>
                      <a:r>
                        <a:rPr lang="it-IT" dirty="0" smtClean="0"/>
                        <a:t>6.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Follow</a:t>
                      </a:r>
                      <a:r>
                        <a:rPr lang="it-IT" dirty="0" smtClean="0"/>
                        <a:t> up a lungo termine e </a:t>
                      </a:r>
                      <a:r>
                        <a:rPr lang="it-IT" smtClean="0"/>
                        <a:t>supporto comportamentale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Monitoraggio periodico</a:t>
                      </a:r>
                    </a:p>
                    <a:p>
                      <a:r>
                        <a:rPr lang="it-IT" sz="1600" dirty="0" smtClean="0"/>
                        <a:t>Educazione</a:t>
                      </a:r>
                      <a:r>
                        <a:rPr lang="it-IT" sz="1600" baseline="0" dirty="0" smtClean="0"/>
                        <a:t> del paziente continua per il nuovo stile di vita</a:t>
                      </a:r>
                    </a:p>
                    <a:p>
                      <a:r>
                        <a:rPr lang="it-IT" sz="1600" dirty="0" smtClean="0"/>
                        <a:t>Verifica dell’aderenza</a:t>
                      </a:r>
                      <a:r>
                        <a:rPr lang="it-IT" sz="1600" baseline="0" dirty="0" smtClean="0"/>
                        <a:t> al percorso</a:t>
                      </a:r>
                    </a:p>
                    <a:p>
                      <a:r>
                        <a:rPr lang="it-IT" sz="1600" baseline="0" dirty="0" smtClean="0"/>
                        <a:t>Individuare precocemente problemi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Mantenere alto un buon</a:t>
                      </a:r>
                      <a:r>
                        <a:rPr lang="it-IT" sz="1600" baseline="0" dirty="0" smtClean="0"/>
                        <a:t> livello di partecipazione attiva del paziente nel suo percorso di cura</a:t>
                      </a:r>
                    </a:p>
                    <a:p>
                      <a:r>
                        <a:rPr lang="it-IT" sz="1600" baseline="0" dirty="0" smtClean="0"/>
                        <a:t>Favorire l’autogestione della salute</a:t>
                      </a:r>
                      <a:endParaRPr lang="it-IT" sz="1600" dirty="0"/>
                    </a:p>
                  </a:txBody>
                  <a:tcPr/>
                </a:tc>
              </a:tr>
              <a:tr h="1223582">
                <a:tc>
                  <a:txBody>
                    <a:bodyPr/>
                    <a:lstStyle/>
                    <a:p>
                      <a:r>
                        <a:rPr lang="it-IT" dirty="0" smtClean="0"/>
                        <a:t>7.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Comunicazione e team work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Collaborare con un</a:t>
                      </a:r>
                      <a:r>
                        <a:rPr lang="it-IT" sz="1600" baseline="0" dirty="0" smtClean="0"/>
                        <a:t> team interdisciplinare</a:t>
                      </a:r>
                    </a:p>
                    <a:p>
                      <a:r>
                        <a:rPr lang="it-IT" sz="1600" baseline="0" dirty="0" smtClean="0"/>
                        <a:t>Comunicare con il paziente, famiglia ed eventuale </a:t>
                      </a:r>
                      <a:r>
                        <a:rPr lang="it-IT" sz="1600" baseline="0" dirty="0" err="1" smtClean="0"/>
                        <a:t>caregiver</a:t>
                      </a:r>
                      <a:endParaRPr lang="it-IT" sz="1600" baseline="0" dirty="0" smtClean="0"/>
                    </a:p>
                    <a:p>
                      <a:r>
                        <a:rPr lang="it-IT" sz="1600" baseline="0" dirty="0" smtClean="0"/>
                        <a:t>Documentazione accurata e comunicazione efficace con i colleghi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Lavorare in sicurezza e in gruppo permettono una gestione più completa e aumentano la </a:t>
                      </a:r>
                      <a:r>
                        <a:rPr lang="it-IT" sz="1600" dirty="0" err="1" smtClean="0"/>
                        <a:t>compliance</a:t>
                      </a:r>
                      <a:r>
                        <a:rPr lang="it-IT" sz="1600" dirty="0" smtClean="0"/>
                        <a:t> del paziente al trattamento terapeutico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946458"/>
          </a:xfrm>
        </p:spPr>
        <p:txBody>
          <a:bodyPr>
            <a:normAutofit/>
          </a:bodyPr>
          <a:lstStyle/>
          <a:p>
            <a:r>
              <a:rPr lang="it-IT" sz="4400" dirty="0" smtClean="0"/>
              <a:t>COMPETENZE TRASVERSALI</a:t>
            </a:r>
            <a:br>
              <a:rPr lang="it-IT" sz="4400" dirty="0" smtClean="0"/>
            </a:br>
            <a:r>
              <a:rPr lang="it-IT" sz="4400" dirty="0" smtClean="0"/>
              <a:t>  (soft e hard </a:t>
            </a:r>
            <a:r>
              <a:rPr lang="it-IT" sz="4400" dirty="0" err="1" smtClean="0"/>
              <a:t>skills</a:t>
            </a:r>
            <a:r>
              <a:rPr lang="it-IT" sz="4400" dirty="0" smtClean="0"/>
              <a:t>)</a:t>
            </a:r>
            <a:endParaRPr lang="it-IT" sz="4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42762" y="2367816"/>
            <a:ext cx="516928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2400" b="1" dirty="0" smtClean="0"/>
              <a:t>Soft </a:t>
            </a:r>
            <a:r>
              <a:rPr lang="it-IT" sz="2400" b="1" dirty="0" err="1" smtClean="0"/>
              <a:t>skills</a:t>
            </a:r>
            <a:r>
              <a:rPr lang="it-IT" sz="2400" b="1" dirty="0" smtClean="0"/>
              <a:t>:</a:t>
            </a:r>
          </a:p>
          <a:p>
            <a:pPr algn="ctr"/>
            <a:r>
              <a:rPr lang="it-IT" sz="2400" dirty="0" smtClean="0"/>
              <a:t>Comunicazione empatica e non giudicante</a:t>
            </a:r>
          </a:p>
          <a:p>
            <a:pPr algn="ctr"/>
            <a:r>
              <a:rPr lang="it-IT" sz="2400" dirty="0" err="1" smtClean="0"/>
              <a:t>Teamwork</a:t>
            </a:r>
            <a:r>
              <a:rPr lang="it-IT" sz="2400" dirty="0" smtClean="0"/>
              <a:t> multidisciplinare</a:t>
            </a:r>
          </a:p>
          <a:p>
            <a:pPr algn="ctr"/>
            <a:r>
              <a:rPr lang="it-IT" sz="2400" dirty="0" err="1" smtClean="0"/>
              <a:t>Problem</a:t>
            </a:r>
            <a:r>
              <a:rPr lang="it-IT" sz="2400" dirty="0" smtClean="0"/>
              <a:t> </a:t>
            </a:r>
            <a:r>
              <a:rPr lang="it-IT" sz="2400" dirty="0" err="1" smtClean="0"/>
              <a:t>solving</a:t>
            </a:r>
            <a:r>
              <a:rPr lang="it-IT" sz="2400" dirty="0" smtClean="0"/>
              <a:t> in situazioni complesse</a:t>
            </a:r>
          </a:p>
          <a:p>
            <a:pPr algn="ctr"/>
            <a:r>
              <a:rPr lang="it-IT" sz="2400" dirty="0" smtClean="0"/>
              <a:t>Gestione dello stress</a:t>
            </a:r>
          </a:p>
          <a:p>
            <a:pPr algn="ctr"/>
            <a:r>
              <a:rPr lang="it-IT" sz="2400" dirty="0" smtClean="0"/>
              <a:t>Adattabilità</a:t>
            </a:r>
            <a:endParaRPr lang="it-IT" dirty="0" smtClean="0"/>
          </a:p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205356" y="2764140"/>
            <a:ext cx="50047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Hard </a:t>
            </a:r>
            <a:r>
              <a:rPr lang="it-IT" sz="2400" b="1" dirty="0" err="1" smtClean="0"/>
              <a:t>skills</a:t>
            </a:r>
            <a:r>
              <a:rPr lang="it-IT" sz="2400" b="1" dirty="0" smtClean="0"/>
              <a:t>:</a:t>
            </a:r>
          </a:p>
          <a:p>
            <a:pPr algn="ctr"/>
            <a:r>
              <a:rPr lang="it-IT" sz="2400" dirty="0" smtClean="0"/>
              <a:t>Uso presidi </a:t>
            </a:r>
            <a:r>
              <a:rPr lang="it-IT" sz="2400" dirty="0" err="1" smtClean="0"/>
              <a:t>bariatrici</a:t>
            </a:r>
            <a:endParaRPr lang="it-IT" sz="2400" dirty="0" smtClean="0"/>
          </a:p>
          <a:p>
            <a:pPr algn="ctr"/>
            <a:r>
              <a:rPr lang="it-IT" sz="2400" dirty="0" smtClean="0"/>
              <a:t>Monitoraggio clinico avanzato</a:t>
            </a:r>
          </a:p>
          <a:p>
            <a:pPr algn="ctr"/>
            <a:r>
              <a:rPr lang="it-IT" sz="2400" dirty="0" smtClean="0"/>
              <a:t>Tecniche di medicazione e gestione drenaggi in pazienti obesi</a:t>
            </a:r>
          </a:p>
          <a:p>
            <a:pPr algn="ctr"/>
            <a:r>
              <a:rPr lang="it-IT" sz="2400" dirty="0" smtClean="0"/>
              <a:t>Applicazione </a:t>
            </a:r>
            <a:r>
              <a:rPr lang="it-IT" sz="2400" dirty="0" err="1" smtClean="0"/>
              <a:t>protolli</a:t>
            </a:r>
            <a:r>
              <a:rPr lang="it-IT" sz="2400" dirty="0" smtClean="0"/>
              <a:t> ERAS</a:t>
            </a:r>
          </a:p>
          <a:p>
            <a:pPr algn="ctr"/>
            <a:r>
              <a:rPr lang="it-IT" sz="2400" dirty="0" smtClean="0"/>
              <a:t>Educazione nutrizionale e </a:t>
            </a:r>
            <a:r>
              <a:rPr lang="it-IT" sz="2400" dirty="0" err="1" smtClean="0"/>
              <a:t>follow.up</a:t>
            </a:r>
            <a:r>
              <a:rPr lang="it-IT" sz="2400" dirty="0" smtClean="0"/>
              <a:t> infermieristico strutturato</a:t>
            </a:r>
            <a:endParaRPr lang="it-IT" sz="2400" dirty="0"/>
          </a:p>
        </p:txBody>
      </p:sp>
      <p:pic>
        <p:nvPicPr>
          <p:cNvPr id="8" name="Immagine 7" descr="la-bella-addormentata-nel-bosco-sleeping-beauty-fairy-fate-flora-fauna-serenella-dis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4406" y="508372"/>
            <a:ext cx="4304427" cy="1686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564</TotalTime>
  <Words>915</Words>
  <Application>Microsoft Office PowerPoint</Application>
  <PresentationFormat>Personalizzato</PresentationFormat>
  <Paragraphs>151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RetrospectVTI</vt:lpstr>
      <vt:lpstr>GESTIONE INFERMIERISTICA DEL PAZIENTE AFFETTO DA OBESITA’: linee guida e best practice</vt:lpstr>
      <vt:lpstr>COMPRENDERE L’OBESITA’</vt:lpstr>
      <vt:lpstr>CHI E’ IL PAZIENTE OBESO? Impariamo a conoscerlo</vt:lpstr>
      <vt:lpstr>IL RUOLO  DELL’INFERMIERE</vt:lpstr>
      <vt:lpstr>LA GESTIONE INFERMIERISTICA  DEL PAZIENTE OBESO</vt:lpstr>
      <vt:lpstr> … PRIMA DI INIZIARE</vt:lpstr>
      <vt:lpstr>La gestione infermieristica prevede: BEST PRACTICE</vt:lpstr>
      <vt:lpstr>Diapositiva 8</vt:lpstr>
      <vt:lpstr>COMPETENZE TRASVERSALI   (soft e hard skills)</vt:lpstr>
      <vt:lpstr>Diapositiva 10</vt:lpstr>
      <vt:lpstr>Principali linee guida / documenti utili 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72</cp:revision>
  <dcterms:created xsi:type="dcterms:W3CDTF">2022-02-27T17:36:31Z</dcterms:created>
  <dcterms:modified xsi:type="dcterms:W3CDTF">2025-10-19T17:08:22Z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